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89" r:id="rId4"/>
    <p:sldId id="288" r:id="rId5"/>
    <p:sldId id="283" r:id="rId6"/>
    <p:sldId id="258" r:id="rId7"/>
    <p:sldId id="275" r:id="rId8"/>
    <p:sldId id="290" r:id="rId9"/>
    <p:sldId id="281" r:id="rId10"/>
    <p:sldId id="285" r:id="rId11"/>
    <p:sldId id="286" r:id="rId12"/>
    <p:sldId id="287" r:id="rId13"/>
    <p:sldId id="280" r:id="rId14"/>
    <p:sldId id="284" r:id="rId15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FF"/>
    <a:srgbClr val="FF99FF"/>
    <a:srgbClr val="000025"/>
    <a:srgbClr val="000080"/>
    <a:srgbClr val="FFCC66"/>
    <a:srgbClr val="FFFF66"/>
    <a:srgbClr val="0C1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83" autoAdjust="0"/>
  </p:normalViewPr>
  <p:slideViewPr>
    <p:cSldViewPr snapToGrid="0" snapToObjects="1">
      <p:cViewPr varScale="1">
        <p:scale>
          <a:sx n="101" d="100"/>
          <a:sy n="101" d="100"/>
        </p:scale>
        <p:origin x="12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925CF-6B50-AD4B-A72D-3101C8452387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74618-221A-6F44-98F2-02D410118FE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9522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129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690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950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Hast Du</a:t>
            </a:r>
            <a:r>
              <a:rPr lang="de-DE" baseline="0" dirty="0" smtClean="0"/>
              <a:t> hier noch ein high Res </a:t>
            </a:r>
            <a:r>
              <a:rPr lang="de-DE" baseline="0" dirty="0" err="1" smtClean="0"/>
              <a:t>Photo</a:t>
            </a:r>
            <a:r>
              <a:rPr lang="de-DE" baseline="0" dirty="0" smtClean="0"/>
              <a:t> von Dir </a:t>
            </a:r>
            <a:r>
              <a:rPr lang="de-DE" baseline="0" dirty="0" err="1" smtClean="0"/>
              <a:t>Pati</a:t>
            </a:r>
            <a:r>
              <a:rPr lang="de-DE" baseline="0" dirty="0" smtClean="0"/>
              <a:t>?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know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medicine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flying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programming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593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214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214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 defTabSz="938213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 defTabSz="938213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 defTabSz="938213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 defTabSz="938213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 defTabSz="938213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382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382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382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3821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7063540A-E428-457A-82E1-E92528C081C2}" type="slidenum">
              <a:rPr lang="de-DE" altLang="de-DE" sz="1300">
                <a:latin typeface="Times" panose="02020603050405020304" pitchFamily="18" charset="0"/>
              </a:rPr>
              <a:pPr algn="r"/>
              <a:t>8</a:t>
            </a:fld>
            <a:endParaRPr lang="de-DE" altLang="de-DE" sz="1300">
              <a:latin typeface="Times" panose="02020603050405020304" pitchFamily="18" charset="0"/>
            </a:endParaRPr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674995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1295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1022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6090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7691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Herz</a:t>
            </a:r>
            <a:r>
              <a:rPr lang="de-DE" baseline="0" dirty="0" smtClean="0"/>
              <a:t> noch einbauen und Lungen beim Mandl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3612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74618-221A-6F44-98F2-02D410118FE7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593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991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6438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1386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520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439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40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492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7684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3899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910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185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rgbClr val="0C1D32"/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DE901-99D4-CF4E-BBE4-2420666E3541}" type="datetimeFigureOut">
              <a:rPr lang="de-DE" smtClean="0"/>
              <a:t>20.09.2017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22C9E-FC72-7047-8564-79B5897EC9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937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000025"/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437"/>
            <a:ext cx="9134475" cy="4733925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5851393" y="3325589"/>
            <a:ext cx="1800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sz="240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7864756" y="3435030"/>
            <a:ext cx="261151" cy="26115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851393" y="3744193"/>
            <a:ext cx="3260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Revolution in </a:t>
            </a:r>
            <a:r>
              <a:rPr lang="de-DE" sz="160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60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Monitoring</a:t>
            </a:r>
            <a:endParaRPr lang="de-DE" sz="160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23512" y="144384"/>
            <a:ext cx="6169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dirty="0" smtClean="0">
                <a:solidFill>
                  <a:schemeClr val="bg1"/>
                </a:solidFill>
              </a:rPr>
              <a:t>Kurzpräsentation Philips</a:t>
            </a:r>
            <a:endParaRPr lang="de-CH" sz="3200" dirty="0">
              <a:solidFill>
                <a:schemeClr val="bg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753226" y="327260"/>
            <a:ext cx="2084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 smtClean="0">
                <a:solidFill>
                  <a:schemeClr val="bg1"/>
                </a:solidFill>
              </a:rPr>
              <a:t>20.09.2017 / 1130h</a:t>
            </a:r>
            <a:endParaRPr lang="de-CH" dirty="0">
              <a:solidFill>
                <a:schemeClr val="bg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23511" y="926316"/>
            <a:ext cx="8291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>
                <a:solidFill>
                  <a:schemeClr val="bg1"/>
                </a:solidFill>
              </a:rPr>
              <a:t>zuhanden Herr Dr. Bauer und Herrn Dr. Nürnberg, Philips Schweiz 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89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8757" y="176567"/>
            <a:ext cx="54167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Sequence of presentation </a:t>
            </a:r>
            <a:endParaRPr lang="de-DE" sz="2400" b="1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5978499"/>
            <a:ext cx="9144000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lvl="1"/>
            <a:endParaRPr lang="de-DE" b="1" dirty="0" smtClean="0">
              <a:solidFill>
                <a:schemeClr val="bg1"/>
              </a:solidFill>
              <a:latin typeface="Helvetica Neue UltraLight"/>
              <a:cs typeface="Helvetica Neue UltraLight"/>
            </a:endParaRPr>
          </a:p>
          <a:p>
            <a:pPr lvl="1"/>
            <a:endParaRPr lang="de-DE" b="1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13" name="Bild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21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90550" y="1249739"/>
            <a:ext cx="8439150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CH" sz="2400" dirty="0" smtClean="0">
                <a:solidFill>
                  <a:schemeClr val="bg1"/>
                </a:solidFill>
              </a:rPr>
              <a:t>1</a:t>
            </a:r>
            <a:r>
              <a:rPr lang="de-CH" sz="2400" dirty="0">
                <a:solidFill>
                  <a:schemeClr val="bg1"/>
                </a:solidFill>
              </a:rPr>
              <a:t>)    Begrüssung (3’) </a:t>
            </a:r>
          </a:p>
          <a:p>
            <a:pPr>
              <a:spcBef>
                <a:spcPts val="600"/>
              </a:spcBef>
            </a:pPr>
            <a:r>
              <a:rPr lang="de-CH" sz="2400" dirty="0">
                <a:solidFill>
                  <a:schemeClr val="bg1"/>
                </a:solidFill>
              </a:rPr>
              <a:t>2)    Präsentation: Problem, Lösungsansatz, erster Einblick in</a:t>
            </a:r>
          </a:p>
          <a:p>
            <a:pPr>
              <a:spcBef>
                <a:spcPts val="600"/>
              </a:spcBef>
            </a:pPr>
            <a:r>
              <a:rPr lang="de-CH" sz="2400" dirty="0">
                <a:solidFill>
                  <a:schemeClr val="bg1"/>
                </a:solidFill>
              </a:rPr>
              <a:t>	 den VP  (8’) </a:t>
            </a:r>
          </a:p>
          <a:p>
            <a:pPr>
              <a:spcBef>
                <a:spcPts val="600"/>
              </a:spcBef>
            </a:pPr>
            <a:r>
              <a:rPr lang="de-CH" sz="2400" dirty="0">
                <a:solidFill>
                  <a:schemeClr val="bg1"/>
                </a:solidFill>
              </a:rPr>
              <a:t>3)    Kurzes Schulungsvideo (3’) </a:t>
            </a:r>
          </a:p>
          <a:p>
            <a:pPr>
              <a:spcBef>
                <a:spcPts val="600"/>
              </a:spcBef>
            </a:pPr>
            <a:r>
              <a:rPr lang="de-CH" sz="2400" dirty="0">
                <a:solidFill>
                  <a:schemeClr val="bg1"/>
                </a:solidFill>
              </a:rPr>
              <a:t>4)    Test, Szene im OP, zwei Szenarios (5’) </a:t>
            </a:r>
          </a:p>
          <a:p>
            <a:pPr>
              <a:spcBef>
                <a:spcPts val="600"/>
              </a:spcBef>
            </a:pPr>
            <a:r>
              <a:rPr lang="de-CH" sz="2400" dirty="0">
                <a:solidFill>
                  <a:schemeClr val="bg1"/>
                </a:solidFill>
              </a:rPr>
              <a:t>5)    Test IPS </a:t>
            </a:r>
            <a:r>
              <a:rPr lang="de-CH" sz="2400" dirty="0" smtClean="0">
                <a:solidFill>
                  <a:schemeClr val="bg1"/>
                </a:solidFill>
              </a:rPr>
              <a:t>(1’) </a:t>
            </a:r>
            <a:endParaRPr lang="de-CH" sz="2400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de-CH" sz="2400" dirty="0">
                <a:solidFill>
                  <a:schemeClr val="bg1"/>
                </a:solidFill>
              </a:rPr>
              <a:t>6)    Kurze Vorstellung der Studien (10’) </a:t>
            </a:r>
          </a:p>
          <a:p>
            <a:pPr>
              <a:spcBef>
                <a:spcPts val="600"/>
              </a:spcBef>
            </a:pPr>
            <a:r>
              <a:rPr lang="de-CH" sz="2400" dirty="0">
                <a:solidFill>
                  <a:schemeClr val="bg1"/>
                </a:solidFill>
              </a:rPr>
              <a:t>7)    </a:t>
            </a:r>
            <a:r>
              <a:rPr lang="de-CH" sz="2400" dirty="0" smtClean="0">
                <a:solidFill>
                  <a:schemeClr val="bg1"/>
                </a:solidFill>
              </a:rPr>
              <a:t>Fragen, Diskussion (30’) </a:t>
            </a:r>
            <a:endParaRPr lang="de-CH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54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8757" y="176567"/>
            <a:ext cx="54167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Why </a:t>
            </a:r>
            <a:r>
              <a:rPr lang="de-DE" sz="2400" b="1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the T</a:t>
            </a: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echnology </a:t>
            </a:r>
            <a:r>
              <a:rPr lang="de-DE" sz="2400" b="1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is needed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5978499"/>
            <a:ext cx="9144000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lvl="1"/>
            <a:endParaRPr lang="de-DE" b="1" dirty="0" smtClean="0">
              <a:solidFill>
                <a:schemeClr val="bg1"/>
              </a:solidFill>
              <a:latin typeface="Helvetica Neue UltraLight"/>
              <a:cs typeface="Helvetica Neue UltraLight"/>
            </a:endParaRPr>
          </a:p>
          <a:p>
            <a:pPr lvl="1"/>
            <a:endParaRPr lang="de-DE" b="1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13" name="Bild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21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12" name="Bild 3" descr="Screen Shot 2014-05-19 at 7.17.1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59888"/>
            <a:ext cx="7258049" cy="5023609"/>
          </a:xfrm>
          <a:prstGeom prst="rect">
            <a:avLst/>
          </a:prstGeom>
          <a:ln w="6350" cmpd="sng"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04306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8757" y="176567"/>
            <a:ext cx="54167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Why </a:t>
            </a:r>
            <a:r>
              <a:rPr lang="de-DE" sz="2400" b="1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the T</a:t>
            </a: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echnology </a:t>
            </a:r>
            <a:r>
              <a:rPr lang="de-DE" sz="2400" b="1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is needed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57428" y="998686"/>
            <a:ext cx="1788513" cy="178037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Helvetica Neue UltraLight"/>
                <a:cs typeface="Helvetica Neue UltraLight"/>
              </a:rPr>
              <a:t>Too much data, not enough organized </a:t>
            </a:r>
            <a:r>
              <a:rPr lang="de-DE" b="1" dirty="0" smtClean="0">
                <a:solidFill>
                  <a:schemeClr val="tx1"/>
                </a:solidFill>
                <a:latin typeface="Helvetica Neue UltraLight"/>
                <a:cs typeface="Helvetica Neue UltraLight"/>
              </a:rPr>
              <a:t>information</a:t>
            </a:r>
            <a:endParaRPr lang="de-DE" b="1" dirty="0">
              <a:solidFill>
                <a:schemeClr val="tx1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642243" y="997920"/>
            <a:ext cx="1782141" cy="178190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Situation awareness incomplete</a:t>
            </a:r>
            <a:endParaRPr lang="de-DE" b="1" dirty="0">
              <a:solidFill>
                <a:srgbClr val="000000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6720687" y="987498"/>
            <a:ext cx="1782141" cy="180275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Logical next </a:t>
            </a:r>
            <a:r>
              <a:rPr lang="de-DE" b="1" dirty="0">
                <a:solidFill>
                  <a:srgbClr val="000000"/>
                </a:solidFill>
                <a:latin typeface="Helvetica Neue UltraLight"/>
                <a:cs typeface="Helvetica Neue UltraLight"/>
              </a:rPr>
              <a:t>step in P</a:t>
            </a:r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b="1" dirty="0">
                <a:solidFill>
                  <a:srgbClr val="000000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onitoring</a:t>
            </a:r>
            <a:endParaRPr lang="de-DE" b="1" dirty="0">
              <a:solidFill>
                <a:srgbClr val="000000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5978499"/>
            <a:ext cx="9144000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lvl="1"/>
            <a:endParaRPr lang="de-DE" b="1" dirty="0" smtClean="0">
              <a:solidFill>
                <a:schemeClr val="bg1"/>
              </a:solidFill>
              <a:latin typeface="Helvetica Neue UltraLight"/>
              <a:cs typeface="Helvetica Neue UltraLight"/>
            </a:endParaRPr>
          </a:p>
          <a:p>
            <a:pPr lvl="1"/>
            <a:endParaRPr lang="de-DE" b="1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13" name="Bild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21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444" y="3187140"/>
            <a:ext cx="3105737" cy="2394687"/>
          </a:xfrm>
          <a:prstGeom prst="rect">
            <a:avLst/>
          </a:prstGeom>
        </p:spPr>
      </p:pic>
      <p:sp>
        <p:nvSpPr>
          <p:cNvPr id="24" name="Rechteck 23"/>
          <p:cNvSpPr/>
          <p:nvPr/>
        </p:nvSpPr>
        <p:spPr>
          <a:xfrm>
            <a:off x="2980444" y="3187140"/>
            <a:ext cx="3105737" cy="2394687"/>
          </a:xfrm>
          <a:prstGeom prst="rect">
            <a:avLst/>
          </a:prstGeom>
          <a:solidFill>
            <a:srgbClr val="000000">
              <a:alpha val="6980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hteck 11"/>
          <p:cNvSpPr/>
          <p:nvPr/>
        </p:nvSpPr>
        <p:spPr>
          <a:xfrm>
            <a:off x="9525" y="5978499"/>
            <a:ext cx="9144000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de-AT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A revolutionary, easy to learn, new technology that will improve patient safety by making Patient </a:t>
            </a:r>
            <a:r>
              <a:rPr lang="de-AT" b="1" dirty="0">
                <a:solidFill>
                  <a:schemeClr val="bg1"/>
                </a:solidFill>
                <a:latin typeface="Helvetica Neue UltraLight"/>
                <a:cs typeface="Helvetica Neue UltraLight"/>
              </a:rPr>
              <a:t>M</a:t>
            </a:r>
            <a:r>
              <a:rPr lang="de-AT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onitoring much more </a:t>
            </a:r>
            <a:r>
              <a:rPr lang="de-AT" b="1" i="1" dirty="0" smtClean="0">
                <a:solidFill>
                  <a:srgbClr val="FFCCFF"/>
                </a:solidFill>
                <a:latin typeface="Helvetica Neue UltraLight"/>
                <a:cs typeface="Helvetica Neue UltraLight"/>
              </a:rPr>
              <a:t>intuitive</a:t>
            </a:r>
            <a:r>
              <a:rPr lang="de-AT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.</a:t>
            </a:r>
            <a:endParaRPr lang="de-DE" b="1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</p:spTree>
    <p:extLst>
      <p:ext uri="{BB962C8B-B14F-4D97-AF65-F5344CB8AC3E}">
        <p14:creationId xmlns:p14="http://schemas.microsoft.com/office/powerpoint/2010/main" val="1640608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1496"/>
            <a:ext cx="9144000" cy="609361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7" name="Bild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8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976037" y="3572540"/>
            <a:ext cx="499730" cy="11695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1416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 descr="Screen Shot 2013-10-30 at 10.57.1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768"/>
            <a:ext cx="9144000" cy="6399888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4490185" y="546615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endParaRPr lang="en-US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01579" y="827670"/>
            <a:ext cx="90236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CH" sz="1400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88758" y="174593"/>
            <a:ext cx="3275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Visual </a:t>
            </a:r>
            <a:r>
              <a:rPr lang="de-DE" sz="2400" b="1" dirty="0">
                <a:solidFill>
                  <a:schemeClr val="bg1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2400" b="1" dirty="0">
                <a:solidFill>
                  <a:schemeClr val="bg1"/>
                </a:solidFill>
                <a:latin typeface="Helvetica Neue UltraLight"/>
                <a:cs typeface="Helvetica Neue UltraLight"/>
              </a:rPr>
              <a:t>T</a:t>
            </a: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echnology</a:t>
            </a:r>
            <a:endParaRPr lang="de-DE" sz="2400" b="1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636874" y="5811724"/>
            <a:ext cx="6401785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Helvetica Neue UltraLight"/>
                <a:cs typeface="Helvetica Neue UltraLight"/>
              </a:rPr>
              <a:t>It’s like looking through the </a:t>
            </a:r>
            <a:r>
              <a:rPr lang="en-US" sz="1600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Primary Flight Display to </a:t>
            </a:r>
            <a:r>
              <a:rPr lang="en-US" sz="1600" b="1" dirty="0">
                <a:solidFill>
                  <a:srgbClr val="000000"/>
                </a:solidFill>
                <a:latin typeface="Helvetica Neue UltraLight"/>
                <a:cs typeface="Helvetica Neue UltraLight"/>
              </a:rPr>
              <a:t>monitor your flight situation – without struggling to piece together a mental picture solely from raw instrument data on the </a:t>
            </a:r>
            <a:r>
              <a:rPr lang="en-US" sz="1600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panel.</a:t>
            </a:r>
            <a:endParaRPr lang="de-CH" sz="1600" b="1" dirty="0">
              <a:solidFill>
                <a:srgbClr val="00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17" name="Bild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18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</p:spTree>
    <p:extLst>
      <p:ext uri="{BB962C8B-B14F-4D97-AF65-F5344CB8AC3E}">
        <p14:creationId xmlns:p14="http://schemas.microsoft.com/office/powerpoint/2010/main" val="162934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179089" y="5156729"/>
            <a:ext cx="637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Classic cockpit instrument panel</a:t>
            </a:r>
            <a:r>
              <a:rPr lang="de-DE" b="1" dirty="0">
                <a:solidFill>
                  <a:srgbClr val="000000"/>
                </a:solidFill>
                <a:latin typeface="Helvetica Neue UltraLight"/>
                <a:cs typeface="Helvetica Neue UltraLight"/>
              </a:rPr>
              <a:t>.</a:t>
            </a:r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 </a:t>
            </a:r>
            <a:r>
              <a:rPr lang="de-DE" b="1" dirty="0">
                <a:solidFill>
                  <a:srgbClr val="000000"/>
                </a:solidFill>
                <a:latin typeface="Helvetica Neue UltraLight"/>
                <a:cs typeface="Helvetica Neue UltraLight"/>
              </a:rPr>
              <a:t>A</a:t>
            </a:r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nalog instruments.</a:t>
            </a:r>
          </a:p>
        </p:txBody>
      </p:sp>
      <p:sp>
        <p:nvSpPr>
          <p:cNvPr id="16" name="Rechteck 6"/>
          <p:cNvSpPr/>
          <p:nvPr/>
        </p:nvSpPr>
        <p:spPr>
          <a:xfrm>
            <a:off x="288758" y="174593"/>
            <a:ext cx="3275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Visual </a:t>
            </a:r>
            <a:r>
              <a:rPr lang="de-DE" sz="2400" b="1" dirty="0">
                <a:solidFill>
                  <a:schemeClr val="bg1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2400" b="1" dirty="0">
                <a:solidFill>
                  <a:schemeClr val="bg1"/>
                </a:solidFill>
                <a:latin typeface="Helvetica Neue UltraLight"/>
                <a:cs typeface="Helvetica Neue UltraLight"/>
              </a:rPr>
              <a:t>T</a:t>
            </a: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echnology</a:t>
            </a:r>
            <a:endParaRPr lang="de-DE" sz="2400" b="1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891516" y="5526061"/>
            <a:ext cx="5032906" cy="10772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de-DE" sz="1600" b="1" dirty="0">
                <a:latin typeface="Helvetica Neue UltraLight"/>
                <a:cs typeface="Helvetica Neue UltraLight"/>
              </a:rPr>
              <a:t>“The human brain needs to </a:t>
            </a:r>
            <a:r>
              <a:rPr lang="de-DE" sz="1600" b="1" dirty="0" smtClean="0">
                <a:latin typeface="Helvetica Neue UltraLight"/>
                <a:cs typeface="Helvetica Neue UltraLight"/>
              </a:rPr>
              <a:t>abstract raw </a:t>
            </a:r>
            <a:r>
              <a:rPr lang="de-DE" sz="1600" b="1" dirty="0">
                <a:latin typeface="Helvetica Neue UltraLight"/>
                <a:cs typeface="Helvetica Neue UltraLight"/>
              </a:rPr>
              <a:t>data to information and further </a:t>
            </a:r>
            <a:r>
              <a:rPr lang="de-DE" sz="1600" b="1" dirty="0" smtClean="0">
                <a:latin typeface="Helvetica Neue UltraLight"/>
                <a:cs typeface="Helvetica Neue UltraLight"/>
              </a:rPr>
              <a:t>integrate the information </a:t>
            </a:r>
            <a:r>
              <a:rPr lang="de-DE" sz="1600" b="1" dirty="0">
                <a:latin typeface="Helvetica Neue UltraLight"/>
                <a:cs typeface="Helvetica Neue UltraLight"/>
              </a:rPr>
              <a:t>into </a:t>
            </a:r>
            <a:r>
              <a:rPr lang="de-DE" sz="1600" b="1" dirty="0" smtClean="0">
                <a:latin typeface="Helvetica Neue UltraLight"/>
                <a:cs typeface="Helvetica Neue UltraLight"/>
              </a:rPr>
              <a:t>structured information</a:t>
            </a:r>
            <a:r>
              <a:rPr lang="de-DE" sz="1600" b="1" dirty="0">
                <a:latin typeface="Helvetica Neue UltraLight"/>
                <a:cs typeface="Helvetica Neue UltraLight"/>
              </a:rPr>
              <a:t>, which </a:t>
            </a:r>
            <a:r>
              <a:rPr lang="de-DE" sz="1600" b="1" dirty="0" smtClean="0">
                <a:latin typeface="Helvetica Neue UltraLight"/>
                <a:cs typeface="Helvetica Neue UltraLight"/>
              </a:rPr>
              <a:t>forms the </a:t>
            </a:r>
            <a:r>
              <a:rPr lang="de-DE" sz="1600" b="1" dirty="0">
                <a:latin typeface="Helvetica Neue UltraLight"/>
                <a:cs typeface="Helvetica Neue UltraLight"/>
              </a:rPr>
              <a:t>basis of situational awareness”.</a:t>
            </a:r>
          </a:p>
        </p:txBody>
      </p:sp>
      <p:pic>
        <p:nvPicPr>
          <p:cNvPr id="4" name="Bild 3" descr="Screen Shot 2014-05-19 at 7.17.1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52" y="1430189"/>
            <a:ext cx="4661261" cy="3226260"/>
          </a:xfrm>
          <a:prstGeom prst="rect">
            <a:avLst/>
          </a:prstGeom>
          <a:ln w="6350" cmpd="sng">
            <a:solidFill>
              <a:srgbClr val="FFFFFF"/>
            </a:solidFill>
          </a:ln>
        </p:spPr>
      </p:pic>
      <p:pic>
        <p:nvPicPr>
          <p:cNvPr id="7" name="Bild 6" descr="Screen Shot 2014-05-19 at 7.19.4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7" y="1430188"/>
            <a:ext cx="4323470" cy="3726541"/>
          </a:xfrm>
          <a:prstGeom prst="rect">
            <a:avLst/>
          </a:prstGeom>
          <a:ln w="6350" cmpd="sng">
            <a:solidFill>
              <a:schemeClr val="bg1"/>
            </a:solidFill>
          </a:ln>
        </p:spPr>
      </p:pic>
      <p:sp>
        <p:nvSpPr>
          <p:cNvPr id="11" name="Textfeld 10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12" name="Bild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13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</p:spTree>
    <p:extLst>
      <p:ext uri="{BB962C8B-B14F-4D97-AF65-F5344CB8AC3E}">
        <p14:creationId xmlns:p14="http://schemas.microsoft.com/office/powerpoint/2010/main" val="214518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feld 1"/>
          <p:cNvSpPr txBox="1">
            <a:spLocks noChangeArrowheads="1"/>
          </p:cNvSpPr>
          <p:nvPr/>
        </p:nvSpPr>
        <p:spPr bwMode="auto">
          <a:xfrm>
            <a:off x="466725" y="514350"/>
            <a:ext cx="80391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de-CH" altLang="de-DE" sz="5400" dirty="0">
                <a:solidFill>
                  <a:schemeClr val="bg1"/>
                </a:solidFill>
              </a:rPr>
              <a:t>Beispiel Verkehrsunfall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655763"/>
            <a:ext cx="758190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Rechteck 1"/>
          <p:cNvSpPr>
            <a:spLocks noChangeArrowheads="1"/>
          </p:cNvSpPr>
          <p:nvPr/>
        </p:nvSpPr>
        <p:spPr bwMode="auto">
          <a:xfrm>
            <a:off x="466725" y="1492250"/>
            <a:ext cx="8039100" cy="9540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de-CH" altLang="de-DE" sz="1400" b="1"/>
              <a:t>Rapperswil-Jona/SG. Am Samstag (06.08.2016), um 18:10 Uhr, hat ein 49-jähriger Autofahrer an der Rütistrasse ein entgegenkommendes Auto übersehen. Der Mann wollte nach links abbiegen, wobei es zu einer Kollision kam. Die 26-jährige Beifahrerin des entgegen-kommenden Autos verletzte sich dabei leicht. - Kapo SG/PN</a:t>
            </a:r>
            <a:endParaRPr lang="de-CH" altLang="de-DE" sz="1400"/>
          </a:p>
        </p:txBody>
      </p:sp>
      <p:cxnSp>
        <p:nvCxnSpPr>
          <p:cNvPr id="3" name="Gerade Verbindung 2"/>
          <p:cNvCxnSpPr>
            <a:cxnSpLocks noChangeShapeType="1"/>
          </p:cNvCxnSpPr>
          <p:nvPr/>
        </p:nvCxnSpPr>
        <p:spPr bwMode="auto">
          <a:xfrm>
            <a:off x="4784725" y="1958975"/>
            <a:ext cx="882650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97230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Screen Shot 2014-03-30 at 10.05.0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03" y="917269"/>
            <a:ext cx="7535195" cy="5023463"/>
          </a:xfrm>
          <a:prstGeom prst="rect">
            <a:avLst/>
          </a:prstGeom>
        </p:spPr>
      </p:pic>
      <p:sp>
        <p:nvSpPr>
          <p:cNvPr id="13" name="Pfeil nach rechts 12"/>
          <p:cNvSpPr/>
          <p:nvPr/>
        </p:nvSpPr>
        <p:spPr>
          <a:xfrm rot="16200000">
            <a:off x="7982723" y="1871661"/>
            <a:ext cx="685799" cy="657225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Pfeil nach rechts 11"/>
          <p:cNvSpPr/>
          <p:nvPr/>
        </p:nvSpPr>
        <p:spPr>
          <a:xfrm rot="16200000">
            <a:off x="7294243" y="3858935"/>
            <a:ext cx="2492931" cy="65722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Rechteck 1"/>
          <p:cNvSpPr/>
          <p:nvPr/>
        </p:nvSpPr>
        <p:spPr>
          <a:xfrm>
            <a:off x="288758" y="176567"/>
            <a:ext cx="3982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Why </a:t>
            </a:r>
            <a:r>
              <a:rPr lang="de-DE" sz="2400" b="1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the T</a:t>
            </a: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echnology </a:t>
            </a:r>
            <a:r>
              <a:rPr lang="de-DE" sz="2400" b="1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is needed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9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543675" y="3352800"/>
            <a:ext cx="26003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 smtClean="0"/>
              <a:t>Conventional monitoring</a:t>
            </a:r>
            <a:endParaRPr lang="de-CH" dirty="0"/>
          </a:p>
        </p:txBody>
      </p:sp>
      <p:sp>
        <p:nvSpPr>
          <p:cNvPr id="6" name="Textfeld 5"/>
          <p:cNvSpPr txBox="1"/>
          <p:nvPr/>
        </p:nvSpPr>
        <p:spPr>
          <a:xfrm>
            <a:off x="6543675" y="2571750"/>
            <a:ext cx="260032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dirty="0" smtClean="0"/>
              <a:t>Visual Patient</a:t>
            </a:r>
            <a:endParaRPr lang="de-CH" dirty="0"/>
          </a:p>
        </p:txBody>
      </p:sp>
      <p:sp>
        <p:nvSpPr>
          <p:cNvPr id="11" name="Pfeil nach rechts 10"/>
          <p:cNvSpPr/>
          <p:nvPr/>
        </p:nvSpPr>
        <p:spPr>
          <a:xfrm rot="16200000">
            <a:off x="7202211" y="4249459"/>
            <a:ext cx="1711881" cy="6572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690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8758" y="176567"/>
            <a:ext cx="58834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How should that look like? </a:t>
            </a:r>
            <a:endParaRPr lang="de-DE" sz="2400" b="1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9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5" y="923925"/>
            <a:ext cx="4407906" cy="2343150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5019674" y="1123949"/>
            <a:ext cx="40671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A GRAPHICAL OBJECT DISPLAY IMPROVES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ANESTHESIOLOGISTS' PERFORMANCE ON A</a:t>
            </a:r>
          </a:p>
          <a:p>
            <a:r>
              <a:rPr lang="en-US" sz="1600" dirty="0">
                <a:solidFill>
                  <a:schemeClr val="bg1"/>
                </a:solidFill>
              </a:rPr>
              <a:t>SIMULATED DIAGNOSTIC </a:t>
            </a:r>
            <a:r>
              <a:rPr lang="en-US" sz="1600" dirty="0" smtClean="0">
                <a:solidFill>
                  <a:schemeClr val="bg1"/>
                </a:solidFill>
              </a:rPr>
              <a:t>TASK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George T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smtClean="0">
                <a:solidFill>
                  <a:schemeClr val="bg1"/>
                </a:solidFill>
              </a:rPr>
              <a:t>Blike et al. 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Journal </a:t>
            </a:r>
            <a:r>
              <a:rPr lang="en-US" sz="1600" dirty="0">
                <a:solidFill>
                  <a:schemeClr val="bg1"/>
                </a:solidFill>
              </a:rPr>
              <a:t>of </a:t>
            </a:r>
            <a:r>
              <a:rPr lang="en-US" sz="1600" dirty="0" smtClean="0">
                <a:solidFill>
                  <a:schemeClr val="bg1"/>
                </a:solidFill>
              </a:rPr>
              <a:t>Clinical Monitoring </a:t>
            </a:r>
            <a:r>
              <a:rPr lang="en-US" sz="1600" dirty="0">
                <a:solidFill>
                  <a:schemeClr val="bg1"/>
                </a:solidFill>
              </a:rPr>
              <a:t>and Computing 15: </a:t>
            </a:r>
            <a:r>
              <a:rPr lang="en-US" sz="1600" dirty="0" smtClean="0">
                <a:solidFill>
                  <a:schemeClr val="bg1"/>
                </a:solidFill>
              </a:rPr>
              <a:t>37-44</a:t>
            </a:r>
            <a:r>
              <a:rPr lang="en-US" sz="1600" dirty="0">
                <a:solidFill>
                  <a:schemeClr val="bg1"/>
                </a:solidFill>
              </a:rPr>
              <a:t>, 1999</a:t>
            </a:r>
            <a:endParaRPr lang="de-CH" sz="1600" dirty="0">
              <a:solidFill>
                <a:schemeClr val="bg1"/>
              </a:solidFill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0175" y="3857625"/>
            <a:ext cx="3492488" cy="2505074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590550" y="4352925"/>
            <a:ext cx="4429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Simulation-Based Evaluation of a Graphic</a:t>
            </a:r>
          </a:p>
          <a:p>
            <a:r>
              <a:rPr lang="en-US" dirty="0"/>
              <a:t>Cardiovascular </a:t>
            </a:r>
            <a:r>
              <a:rPr lang="en-US" dirty="0" smtClean="0"/>
              <a:t>Display</a:t>
            </a:r>
          </a:p>
          <a:p>
            <a:r>
              <a:rPr lang="en-US" dirty="0" smtClean="0"/>
              <a:t>Albert RW, Agutter JA, et al. </a:t>
            </a:r>
            <a:endParaRPr lang="de-CH" dirty="0" smtClean="0"/>
          </a:p>
          <a:p>
            <a:r>
              <a:rPr lang="de-CH" dirty="0" smtClean="0"/>
              <a:t>Anesth </a:t>
            </a:r>
            <a:r>
              <a:rPr lang="de-CH" dirty="0"/>
              <a:t>Analg 2007;105:1303–11</a:t>
            </a:r>
          </a:p>
        </p:txBody>
      </p:sp>
    </p:spTree>
    <p:extLst>
      <p:ext uri="{BB962C8B-B14F-4D97-AF65-F5344CB8AC3E}">
        <p14:creationId xmlns:p14="http://schemas.microsoft.com/office/powerpoint/2010/main" val="41678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8758" y="176567"/>
            <a:ext cx="58834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How should that look like? </a:t>
            </a:r>
            <a:endParaRPr lang="de-DE" sz="2400" b="1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9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81000" y="1114424"/>
            <a:ext cx="8705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The Right Picture Is Worth a Thousand Numbers</a:t>
            </a:r>
            <a:r>
              <a:rPr lang="en-US" sz="2000" dirty="0" smtClean="0">
                <a:solidFill>
                  <a:schemeClr val="bg1"/>
                </a:solidFill>
              </a:rPr>
              <a:t>: Data </a:t>
            </a:r>
            <a:r>
              <a:rPr lang="en-US" sz="2000" dirty="0">
                <a:solidFill>
                  <a:schemeClr val="bg1"/>
                </a:solidFill>
              </a:rPr>
              <a:t>Displays in </a:t>
            </a:r>
            <a:r>
              <a:rPr lang="en-US" sz="2000" dirty="0" smtClean="0">
                <a:solidFill>
                  <a:schemeClr val="bg1"/>
                </a:solidFill>
              </a:rPr>
              <a:t>Anesthesia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Frank A. Drews and Dwayne R. Westenskow, University of Utah, Salt Lake City, </a:t>
            </a:r>
            <a:r>
              <a:rPr lang="en-US" sz="1600" dirty="0" smtClean="0">
                <a:solidFill>
                  <a:schemeClr val="bg1"/>
                </a:solidFill>
              </a:rPr>
              <a:t>Utah </a:t>
            </a:r>
          </a:p>
          <a:p>
            <a:r>
              <a:rPr lang="en-US" sz="1600" dirty="0">
                <a:solidFill>
                  <a:schemeClr val="bg1"/>
                </a:solidFill>
              </a:rPr>
              <a:t>HUMAN FACTORS, Vol. 48, No. 1, Spring 2006, pp. </a:t>
            </a:r>
            <a:r>
              <a:rPr lang="en-US" sz="1600" dirty="0" smtClean="0">
                <a:solidFill>
                  <a:schemeClr val="bg1"/>
                </a:solidFill>
              </a:rPr>
              <a:t>59–71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81000" y="2190749"/>
            <a:ext cx="87058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solidFill>
                  <a:schemeClr val="bg1"/>
                </a:solidFill>
              </a:rPr>
              <a:t>Objective</a:t>
            </a:r>
            <a:r>
              <a:rPr lang="en-US" sz="1600" dirty="0">
                <a:solidFill>
                  <a:schemeClr val="bg1"/>
                </a:solidFill>
              </a:rPr>
              <a:t>: To review the literature on data displays in anesthesia identifying </a:t>
            </a:r>
            <a:r>
              <a:rPr lang="en-US" sz="1600" dirty="0" smtClean="0">
                <a:solidFill>
                  <a:schemeClr val="bg1"/>
                </a:solidFill>
              </a:rPr>
              <a:t>issues and </a:t>
            </a:r>
            <a:r>
              <a:rPr lang="en-US" sz="1600" dirty="0">
                <a:solidFill>
                  <a:schemeClr val="bg1"/>
                </a:solidFill>
              </a:rPr>
              <a:t>developing design recommendations. </a:t>
            </a:r>
            <a:endParaRPr lang="en-US" sz="1600" dirty="0" smtClean="0">
              <a:solidFill>
                <a:schemeClr val="bg1"/>
              </a:solidFill>
            </a:endParaRPr>
          </a:p>
          <a:p>
            <a:endParaRPr lang="en-US" sz="1600" u="sng" dirty="0" smtClean="0">
              <a:solidFill>
                <a:schemeClr val="bg1"/>
              </a:solidFill>
            </a:endParaRPr>
          </a:p>
          <a:p>
            <a:r>
              <a:rPr lang="en-US" sz="1600" u="sng" dirty="0" smtClean="0">
                <a:solidFill>
                  <a:schemeClr val="bg1"/>
                </a:solidFill>
              </a:rPr>
              <a:t>Background</a:t>
            </a:r>
            <a:r>
              <a:rPr lang="en-US" sz="1600" dirty="0">
                <a:solidFill>
                  <a:schemeClr val="bg1"/>
                </a:solidFill>
              </a:rPr>
              <a:t>: Unexpected incidents </a:t>
            </a:r>
            <a:r>
              <a:rPr lang="en-US" sz="1600" dirty="0" smtClean="0">
                <a:solidFill>
                  <a:schemeClr val="bg1"/>
                </a:solidFill>
              </a:rPr>
              <a:t>are common </a:t>
            </a:r>
            <a:r>
              <a:rPr lang="en-US" sz="1600" dirty="0">
                <a:solidFill>
                  <a:schemeClr val="bg1"/>
                </a:solidFill>
              </a:rPr>
              <a:t>in critical care medicine. Adverse outcomes are frequently the </a:t>
            </a:r>
            <a:r>
              <a:rPr lang="en-US" sz="1600" dirty="0" smtClean="0">
                <a:solidFill>
                  <a:schemeClr val="bg1"/>
                </a:solidFill>
              </a:rPr>
              <a:t>catastrophic endpoints </a:t>
            </a:r>
            <a:r>
              <a:rPr lang="en-US" sz="1600" dirty="0">
                <a:solidFill>
                  <a:schemeClr val="bg1"/>
                </a:solidFill>
              </a:rPr>
              <a:t>of an “evolving” chain of subtle incidents. One strategy to reduce the </a:t>
            </a:r>
            <a:r>
              <a:rPr lang="en-US" sz="1600" dirty="0" smtClean="0">
                <a:solidFill>
                  <a:schemeClr val="bg1"/>
                </a:solidFill>
              </a:rPr>
              <a:t>likelihood of </a:t>
            </a:r>
            <a:r>
              <a:rPr lang="en-US" sz="1600" dirty="0">
                <a:solidFill>
                  <a:schemeClr val="bg1"/>
                </a:solidFill>
              </a:rPr>
              <a:t>an adverse patient outcome during anesthesia is to improve the anesthesiologist’s</a:t>
            </a:r>
          </a:p>
          <a:p>
            <a:r>
              <a:rPr lang="en-US" sz="1600" dirty="0">
                <a:solidFill>
                  <a:schemeClr val="bg1"/>
                </a:solidFill>
              </a:rPr>
              <a:t>ability to detect, diagnose, and treat critical incidents. </a:t>
            </a:r>
            <a:endParaRPr lang="en-US" sz="1600" dirty="0" smtClean="0">
              <a:solidFill>
                <a:schemeClr val="bg1"/>
              </a:solidFill>
            </a:endParaRPr>
          </a:p>
          <a:p>
            <a:endParaRPr lang="en-US" sz="1600" u="sng" dirty="0" smtClean="0">
              <a:solidFill>
                <a:schemeClr val="bg1"/>
              </a:solidFill>
            </a:endParaRPr>
          </a:p>
          <a:p>
            <a:r>
              <a:rPr lang="en-US" sz="1600" u="sng" dirty="0" smtClean="0">
                <a:solidFill>
                  <a:schemeClr val="bg1"/>
                </a:solidFill>
              </a:rPr>
              <a:t>Method</a:t>
            </a:r>
            <a:r>
              <a:rPr lang="en-US" sz="1600" dirty="0">
                <a:solidFill>
                  <a:schemeClr val="bg1"/>
                </a:solidFill>
              </a:rPr>
              <a:t>: A </a:t>
            </a:r>
            <a:r>
              <a:rPr lang="en-US" sz="1600" dirty="0" smtClean="0">
                <a:solidFill>
                  <a:schemeClr val="bg1"/>
                </a:solidFill>
              </a:rPr>
              <a:t>literature review </a:t>
            </a:r>
            <a:r>
              <a:rPr lang="en-US" sz="1600" dirty="0">
                <a:solidFill>
                  <a:schemeClr val="bg1"/>
                </a:solidFill>
              </a:rPr>
              <a:t>and analysis of data displays. 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81000" y="4657724"/>
            <a:ext cx="8705849" cy="5847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u="sng" dirty="0" smtClean="0">
                <a:solidFill>
                  <a:schemeClr val="bg1"/>
                </a:solidFill>
              </a:rPr>
              <a:t>Results</a:t>
            </a:r>
            <a:r>
              <a:rPr lang="en-US" sz="1600" dirty="0">
                <a:solidFill>
                  <a:schemeClr val="bg1"/>
                </a:solidFill>
              </a:rPr>
              <a:t>: Current numerical and waveform </a:t>
            </a:r>
            <a:r>
              <a:rPr lang="en-US" sz="1600" dirty="0" smtClean="0">
                <a:solidFill>
                  <a:schemeClr val="bg1"/>
                </a:solidFill>
              </a:rPr>
              <a:t>displays do </a:t>
            </a:r>
            <a:r>
              <a:rPr lang="en-US" sz="1600" dirty="0">
                <a:solidFill>
                  <a:schemeClr val="bg1"/>
                </a:solidFill>
              </a:rPr>
              <a:t>not support anesthesiologists optimally. An alternative is graphical </a:t>
            </a:r>
            <a:r>
              <a:rPr lang="en-US" sz="1600" dirty="0" smtClean="0">
                <a:solidFill>
                  <a:schemeClr val="bg1"/>
                </a:solidFill>
              </a:rPr>
              <a:t>displays that </a:t>
            </a:r>
            <a:r>
              <a:rPr lang="en-US" sz="1600" dirty="0">
                <a:solidFill>
                  <a:schemeClr val="bg1"/>
                </a:solidFill>
              </a:rPr>
              <a:t>functionally integrate variables into objects.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611" y="5391625"/>
            <a:ext cx="3935595" cy="130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3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8758" y="176567"/>
            <a:ext cx="58834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How should that look like?</a:t>
            </a:r>
          </a:p>
          <a:p>
            <a:pPr marL="0" lvl="1">
              <a:defRPr/>
            </a:pPr>
            <a:endParaRPr lang="de-DE" sz="2400" b="1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  <a:p>
            <a:pPr marL="0" lvl="1">
              <a:defRPr/>
            </a:pP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    -&gt;   </a:t>
            </a:r>
            <a:r>
              <a:rPr lang="de-DE" sz="2400" b="1" i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I N T U I T I V E</a:t>
            </a:r>
            <a:r>
              <a:rPr lang="de-DE" sz="2400" b="1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  </a:t>
            </a:r>
            <a:endParaRPr lang="de-DE" sz="2400" b="1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9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31364"/>
            <a:ext cx="9144000" cy="512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7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creen Shot 2014-02-22 at 10.55.4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136" y="4226007"/>
            <a:ext cx="2992348" cy="169084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439434" y="744472"/>
            <a:ext cx="3370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2"/>
                </a:solidFill>
                <a:latin typeface="Helvetica Neue UltraLight"/>
                <a:cs typeface="Helvetica Neue UltraLight"/>
              </a:rPr>
              <a:t>Classic and new </a:t>
            </a:r>
            <a:r>
              <a:rPr lang="de-DE" dirty="0">
                <a:solidFill>
                  <a:schemeClr val="bg2"/>
                </a:solidFill>
                <a:latin typeface="Helvetica Neue UltraLight"/>
                <a:cs typeface="Helvetica Neue UltraLight"/>
              </a:rPr>
              <a:t>T</a:t>
            </a:r>
            <a:r>
              <a:rPr lang="de-DE" dirty="0" smtClean="0">
                <a:solidFill>
                  <a:schemeClr val="bg2"/>
                </a:solidFill>
                <a:latin typeface="Helvetica Neue UltraLight"/>
                <a:cs typeface="Helvetica Neue UltraLight"/>
              </a:rPr>
              <a:t>echnology</a:t>
            </a:r>
          </a:p>
        </p:txBody>
      </p:sp>
      <p:grpSp>
        <p:nvGrpSpPr>
          <p:cNvPr id="14" name="Gruppierung 13"/>
          <p:cNvGrpSpPr/>
          <p:nvPr/>
        </p:nvGrpSpPr>
        <p:grpSpPr>
          <a:xfrm>
            <a:off x="484045" y="1238390"/>
            <a:ext cx="8136439" cy="2526067"/>
            <a:chOff x="532814" y="757892"/>
            <a:chExt cx="8136439" cy="2526067"/>
          </a:xfrm>
        </p:grpSpPr>
        <p:pic>
          <p:nvPicPr>
            <p:cNvPr id="6" name="Bild 5" descr="Screen Shot 2013-10-30 at 10.46.26 A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814" y="937868"/>
              <a:ext cx="2940520" cy="1786136"/>
            </a:xfrm>
            <a:prstGeom prst="rect">
              <a:avLst/>
            </a:prstGeom>
          </p:spPr>
        </p:pic>
        <p:pic>
          <p:nvPicPr>
            <p:cNvPr id="7" name="Bild 6" descr="Screen Shot 2013-10-30 at 10.57.18 A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0296" y="757892"/>
              <a:ext cx="2998957" cy="2098972"/>
            </a:xfrm>
            <a:prstGeom prst="rect">
              <a:avLst/>
            </a:prstGeom>
          </p:spPr>
        </p:pic>
        <p:sp>
          <p:nvSpPr>
            <p:cNvPr id="9" name="Pfeil nach rechts 8"/>
            <p:cNvSpPr/>
            <p:nvPr/>
          </p:nvSpPr>
          <p:spPr>
            <a:xfrm>
              <a:off x="3320212" y="833800"/>
              <a:ext cx="2565836" cy="1941004"/>
            </a:xfrm>
            <a:prstGeom prst="rightArrow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b="1" dirty="0" smtClean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Revolutionized aviation industry in</a:t>
              </a:r>
              <a:r>
                <a:rPr lang="de-DE" b="1" dirty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 </a:t>
              </a:r>
              <a:r>
                <a:rPr lang="de-DE" b="1" dirty="0" smtClean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10 </a:t>
              </a:r>
              <a:r>
                <a:rPr lang="de-DE" b="1" dirty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y</a:t>
              </a:r>
              <a:r>
                <a:rPr lang="de-DE" b="1" dirty="0" smtClean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ears</a:t>
              </a:r>
              <a:endParaRPr lang="de-DE" b="1" dirty="0">
                <a:solidFill>
                  <a:srgbClr val="000000"/>
                </a:solidFill>
                <a:latin typeface="Helvetica Neue UltraLight"/>
                <a:cs typeface="Helvetica Neue UltraLight"/>
              </a:endParaRPr>
            </a:p>
          </p:txBody>
        </p:sp>
        <p:sp>
          <p:nvSpPr>
            <p:cNvPr id="11" name="Rechteck 10"/>
            <p:cNvSpPr/>
            <p:nvPr/>
          </p:nvSpPr>
          <p:spPr>
            <a:xfrm>
              <a:off x="1708639" y="2850359"/>
              <a:ext cx="7104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 smtClean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2002</a:t>
              </a:r>
              <a:endParaRPr lang="de-DE" b="1" dirty="0">
                <a:solidFill>
                  <a:srgbClr val="000000"/>
                </a:solidFill>
                <a:latin typeface="Helvetica Neue UltraLight"/>
                <a:cs typeface="Helvetica Neue UltraLight"/>
              </a:endParaRPr>
            </a:p>
          </p:txBody>
        </p:sp>
        <p:sp>
          <p:nvSpPr>
            <p:cNvPr id="12" name="Rechteck 11"/>
            <p:cNvSpPr/>
            <p:nvPr/>
          </p:nvSpPr>
          <p:spPr>
            <a:xfrm>
              <a:off x="6941821" y="2914627"/>
              <a:ext cx="7104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 smtClean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2012</a:t>
              </a:r>
              <a:endParaRPr lang="de-DE" b="1" dirty="0">
                <a:solidFill>
                  <a:srgbClr val="000000"/>
                </a:solidFill>
                <a:latin typeface="Helvetica Neue UltraLight"/>
                <a:cs typeface="Helvetica Neue UltraLight"/>
              </a:endParaRPr>
            </a:p>
          </p:txBody>
        </p:sp>
      </p:grpSp>
      <p:grpSp>
        <p:nvGrpSpPr>
          <p:cNvPr id="4" name="Gruppierung 3"/>
          <p:cNvGrpSpPr/>
          <p:nvPr/>
        </p:nvGrpSpPr>
        <p:grpSpPr>
          <a:xfrm>
            <a:off x="480870" y="3880263"/>
            <a:ext cx="5356408" cy="2412496"/>
            <a:chOff x="790133" y="3964237"/>
            <a:chExt cx="5356408" cy="2412496"/>
          </a:xfrm>
        </p:grpSpPr>
        <p:pic>
          <p:nvPicPr>
            <p:cNvPr id="8" name="Bild 7" descr="Screen Shot 2013-10-30 at 11.31.03 A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133" y="3964237"/>
              <a:ext cx="2947524" cy="2412496"/>
            </a:xfrm>
            <a:prstGeom prst="rect">
              <a:avLst/>
            </a:prstGeom>
          </p:spPr>
        </p:pic>
        <p:sp>
          <p:nvSpPr>
            <p:cNvPr id="10" name="Pfeil nach rechts 9"/>
            <p:cNvSpPr/>
            <p:nvPr/>
          </p:nvSpPr>
          <p:spPr>
            <a:xfrm>
              <a:off x="3580706" y="4156175"/>
              <a:ext cx="2565835" cy="1988290"/>
            </a:xfrm>
            <a:prstGeom prst="rightArrow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b="1" dirty="0" smtClean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Will revolutionize </a:t>
              </a:r>
              <a:r>
                <a:rPr lang="de-DE" b="1" dirty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P</a:t>
              </a:r>
              <a:r>
                <a:rPr lang="de-DE" b="1" dirty="0" smtClean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atient </a:t>
              </a:r>
              <a:r>
                <a:rPr lang="de-DE" b="1" dirty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M</a:t>
              </a:r>
              <a:r>
                <a:rPr lang="de-DE" b="1" dirty="0" smtClean="0">
                  <a:solidFill>
                    <a:srgbClr val="000000"/>
                  </a:solidFill>
                  <a:latin typeface="Helvetica Neue UltraLight"/>
                  <a:cs typeface="Helvetica Neue UltraLight"/>
                </a:rPr>
                <a:t>onitoring</a:t>
              </a:r>
              <a:endParaRPr lang="de-DE" b="1" dirty="0">
                <a:solidFill>
                  <a:srgbClr val="000000"/>
                </a:solidFill>
                <a:latin typeface="Helvetica Neue UltraLight"/>
                <a:cs typeface="Helvetica Neue UltraLight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0404467" y="25655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8" name="Rechteck 10"/>
          <p:cNvSpPr/>
          <p:nvPr/>
        </p:nvSpPr>
        <p:spPr>
          <a:xfrm>
            <a:off x="1752434" y="6292758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2017</a:t>
            </a:r>
            <a:endParaRPr lang="de-DE" b="1" dirty="0">
              <a:solidFill>
                <a:srgbClr val="000000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30" name="Rechteck 10"/>
          <p:cNvSpPr/>
          <p:nvPr/>
        </p:nvSpPr>
        <p:spPr>
          <a:xfrm>
            <a:off x="7008513" y="6291406"/>
            <a:ext cx="67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000000"/>
                </a:solidFill>
                <a:latin typeface="Helvetica Neue UltraLight"/>
                <a:cs typeface="Helvetica Neue UltraLight"/>
              </a:rPr>
              <a:t>20??</a:t>
            </a:r>
            <a:endParaRPr lang="de-DE" b="1" dirty="0">
              <a:solidFill>
                <a:srgbClr val="000000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23" name="Rechteck 6"/>
          <p:cNvSpPr/>
          <p:nvPr/>
        </p:nvSpPr>
        <p:spPr>
          <a:xfrm>
            <a:off x="288758" y="174593"/>
            <a:ext cx="3275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defRPr/>
            </a:pP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Visual </a:t>
            </a:r>
            <a:r>
              <a:rPr lang="de-DE" sz="2400" b="1" dirty="0">
                <a:solidFill>
                  <a:schemeClr val="bg1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2400" b="1" dirty="0">
                <a:solidFill>
                  <a:schemeClr val="bg1"/>
                </a:solidFill>
                <a:latin typeface="Helvetica Neue UltraLight"/>
                <a:cs typeface="Helvetica Neue UltraLight"/>
              </a:rPr>
              <a:t>T</a:t>
            </a:r>
            <a:r>
              <a:rPr lang="de-DE" sz="2400" b="1" dirty="0" smtClean="0">
                <a:solidFill>
                  <a:schemeClr val="bg1"/>
                </a:solidFill>
                <a:latin typeface="Helvetica Neue UltraLight"/>
                <a:cs typeface="Helvetica Neue UltraLight"/>
              </a:rPr>
              <a:t>echnology</a:t>
            </a:r>
            <a:endParaRPr lang="de-DE" sz="2400" b="1" dirty="0">
              <a:solidFill>
                <a:schemeClr val="bg1"/>
              </a:solidFill>
              <a:latin typeface="Helvetica Neue UltraLight"/>
              <a:cs typeface="Helvetica Neue UltraLight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6915467" y="176567"/>
            <a:ext cx="1443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27" name="Bild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29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</p:spTree>
    <p:extLst>
      <p:ext uri="{BB962C8B-B14F-4D97-AF65-F5344CB8AC3E}">
        <p14:creationId xmlns:p14="http://schemas.microsoft.com/office/powerpoint/2010/main" val="4926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/>
          <p:cNvSpPr txBox="1"/>
          <p:nvPr/>
        </p:nvSpPr>
        <p:spPr>
          <a:xfrm>
            <a:off x="6915467" y="176567"/>
            <a:ext cx="1591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Visual Patient</a:t>
            </a:r>
            <a:endParaRPr lang="de-DE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14" name="Bild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8473917" y="272103"/>
            <a:ext cx="184666" cy="184666"/>
          </a:xfrm>
          <a:prstGeom prst="rect">
            <a:avLst/>
          </a:prstGeom>
        </p:spPr>
      </p:pic>
      <p:sp>
        <p:nvSpPr>
          <p:cNvPr id="15" name="Textfeld 9"/>
          <p:cNvSpPr txBox="1"/>
          <p:nvPr/>
        </p:nvSpPr>
        <p:spPr>
          <a:xfrm>
            <a:off x="6883388" y="490556"/>
            <a:ext cx="200396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R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evolution in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P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atient </a:t>
            </a:r>
            <a:r>
              <a:rPr lang="de-DE" sz="1050" dirty="0">
                <a:solidFill>
                  <a:srgbClr val="FFFFFF"/>
                </a:solidFill>
                <a:latin typeface="Helvetica Neue UltraLight"/>
                <a:cs typeface="Helvetica Neue UltraLight"/>
              </a:rPr>
              <a:t>M</a:t>
            </a:r>
            <a:r>
              <a:rPr lang="de-DE" sz="1050" dirty="0" smtClean="0">
                <a:solidFill>
                  <a:srgbClr val="FFFFFF"/>
                </a:solidFill>
                <a:latin typeface="Helvetica Neue UltraLight"/>
                <a:cs typeface="Helvetica Neue UltraLight"/>
              </a:rPr>
              <a:t>onitoring.</a:t>
            </a:r>
            <a:endParaRPr lang="de-DE" sz="1050" dirty="0">
              <a:solidFill>
                <a:srgbClr val="FFFFFF"/>
              </a:solidFill>
              <a:latin typeface="Helvetica Neue UltraLight"/>
              <a:cs typeface="Helvetica Neue UltraLight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" y="1229508"/>
            <a:ext cx="9139238" cy="506641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525" y="6010275"/>
            <a:ext cx="1123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>
                <a:solidFill>
                  <a:schemeClr val="bg1"/>
                </a:solidFill>
              </a:rPr>
              <a:t>www.bbc.com</a:t>
            </a:r>
            <a:endParaRPr lang="de-CH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77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612</Words>
  <Application>Microsoft Office PowerPoint</Application>
  <PresentationFormat>Bildschirmpräsentation (4:3)</PresentationFormat>
  <Paragraphs>103</Paragraphs>
  <Slides>14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Calibri</vt:lpstr>
      <vt:lpstr>Helvetica Neue UltraLight</vt:lpstr>
      <vt:lpstr>Times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David Werner Tscholl</dc:creator>
  <cp:lastModifiedBy>Nöthiger Christoph B.</cp:lastModifiedBy>
  <cp:revision>194</cp:revision>
  <cp:lastPrinted>2014-05-19T08:38:33Z</cp:lastPrinted>
  <dcterms:created xsi:type="dcterms:W3CDTF">2014-01-08T08:12:56Z</dcterms:created>
  <dcterms:modified xsi:type="dcterms:W3CDTF">2017-09-20T08:58:27Z</dcterms:modified>
</cp:coreProperties>
</file>